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embeddedFontLst>
    <p:embeddedFont>
      <p:font typeface="Roboto Slab"/>
      <p:regular r:id="rId31"/>
      <p:bold r:id="rId32"/>
    </p:embeddedFon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Slab-regular.fntdata"/><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Roboto-regular.fntdata"/><Relationship Id="rId10" Type="http://schemas.openxmlformats.org/officeDocument/2006/relationships/slide" Target="slides/slide5.xml"/><Relationship Id="rId32" Type="http://schemas.openxmlformats.org/officeDocument/2006/relationships/font" Target="fonts/RobotoSlab-bold.fntdata"/><Relationship Id="rId13" Type="http://schemas.openxmlformats.org/officeDocument/2006/relationships/slide" Target="slides/slide8.xml"/><Relationship Id="rId35" Type="http://schemas.openxmlformats.org/officeDocument/2006/relationships/font" Target="fonts/Roboto-italic.fntdata"/><Relationship Id="rId12" Type="http://schemas.openxmlformats.org/officeDocument/2006/relationships/slide" Target="slides/slide7.xml"/><Relationship Id="rId34" Type="http://schemas.openxmlformats.org/officeDocument/2006/relationships/font" Target="fonts/Roboto-bold.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Roboto-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Welcome</a:t>
            </a:r>
            <a:endParaRPr/>
          </a:p>
          <a:p>
            <a:pPr indent="-298450" lvl="0" marL="457200" rtl="0" algn="l">
              <a:spcBef>
                <a:spcPts val="0"/>
              </a:spcBef>
              <a:spcAft>
                <a:spcPts val="0"/>
              </a:spcAft>
              <a:buSzPts val="1100"/>
              <a:buChar char="●"/>
            </a:pPr>
            <a:r>
              <a:rPr lang="en"/>
              <a:t>Promote discussion</a:t>
            </a:r>
            <a:endParaRPr/>
          </a:p>
          <a:p>
            <a:pPr indent="0" lvl="0" marL="45720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56f767a74c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6f767a74c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Sites - </a:t>
            </a:r>
            <a:r>
              <a:rPr lang="en" sz="1800">
                <a:solidFill>
                  <a:schemeClr val="dk1"/>
                </a:solidFill>
                <a:latin typeface="Roboto"/>
                <a:ea typeface="Roboto"/>
                <a:cs typeface="Roboto"/>
                <a:sym typeface="Roboto"/>
              </a:rPr>
              <a:t>As the data was imported, if the listed site didn’t exist, the device was created in a holding site to be sorted later.</a:t>
            </a:r>
            <a:endParaRPr sz="1800">
              <a:solidFill>
                <a:schemeClr val="dk1"/>
              </a:solidFill>
              <a:latin typeface="Roboto"/>
              <a:ea typeface="Roboto"/>
              <a:cs typeface="Roboto"/>
              <a:sym typeface="Roboto"/>
            </a:endParaRPr>
          </a:p>
          <a:p>
            <a:pPr indent="-298450" lvl="0" marL="457200" rtl="0" algn="l">
              <a:spcBef>
                <a:spcPts val="0"/>
              </a:spcBef>
              <a:spcAft>
                <a:spcPts val="0"/>
              </a:spcAft>
              <a:buSzPts val="1100"/>
              <a:buChar char="●"/>
            </a:pPr>
            <a:r>
              <a:rPr lang="en"/>
              <a:t>Rooms </a:t>
            </a:r>
            <a:r>
              <a:rPr lang="en" sz="1800">
                <a:solidFill>
                  <a:schemeClr val="dk1"/>
                </a:solidFill>
                <a:latin typeface="Roboto"/>
                <a:ea typeface="Roboto"/>
                <a:cs typeface="Roboto"/>
                <a:sym typeface="Roboto"/>
              </a:rPr>
              <a:t>If the device had a room, that room was also created as part of the import. We then create the additional rooms using floor plans that were missing after import. </a:t>
            </a:r>
            <a:endParaRPr sz="1800">
              <a:solidFill>
                <a:schemeClr val="dk1"/>
              </a:solidFill>
              <a:latin typeface="Roboto"/>
              <a:ea typeface="Roboto"/>
              <a:cs typeface="Roboto"/>
              <a:sym typeface="Roboto"/>
            </a:endParaRPr>
          </a:p>
          <a:p>
            <a:pPr indent="0" lvl="0" marL="0" rtl="0" algn="l">
              <a:spcBef>
                <a:spcPts val="0"/>
              </a:spcBef>
              <a:spcAft>
                <a:spcPts val="0"/>
              </a:spcAft>
              <a:buNone/>
            </a:pPr>
            <a:r>
              <a:t/>
            </a:r>
            <a:endParaRPr sz="1800">
              <a:solidFill>
                <a:schemeClr val="dk1"/>
              </a:solidFill>
              <a:latin typeface="Roboto"/>
              <a:ea typeface="Roboto"/>
              <a:cs typeface="Roboto"/>
              <a:sym typeface="Roboto"/>
            </a:endParaRPr>
          </a:p>
          <a:p>
            <a:pPr indent="0" lvl="0" marL="0" rtl="0" algn="l">
              <a:spcBef>
                <a:spcPts val="0"/>
              </a:spcBef>
              <a:spcAft>
                <a:spcPts val="0"/>
              </a:spcAft>
              <a:buNone/>
            </a:pPr>
            <a:r>
              <a:rPr lang="en" sz="1800">
                <a:solidFill>
                  <a:schemeClr val="dk1"/>
                </a:solidFill>
                <a:latin typeface="Roboto"/>
                <a:ea typeface="Roboto"/>
                <a:cs typeface="Roboto"/>
                <a:sym typeface="Roboto"/>
              </a:rPr>
              <a:t>Closed the new system a few days later when Property Mgmt moved all the assets to one site. </a:t>
            </a:r>
            <a:endParaRPr sz="1800">
              <a:solidFill>
                <a:schemeClr val="dk1"/>
              </a:solidFill>
              <a:latin typeface="Roboto"/>
              <a:ea typeface="Roboto"/>
              <a:cs typeface="Roboto"/>
              <a:sym typeface="Roboto"/>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6f767a74c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6f767a74c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New rule - All technology purchase orders route through IT for approval. We now know what is coming and can enforce equipment standards.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New rule - All Technology items are delivered to the warehouse. No more delivery to the schools. This ensures all items are imported into TipWeb.</a:t>
            </a:r>
            <a:endParaRPr sz="1800">
              <a:solidFill>
                <a:schemeClr val="dk1"/>
              </a:solidFill>
              <a:latin typeface="Roboto"/>
              <a:ea typeface="Roboto"/>
              <a:cs typeface="Roboto"/>
              <a:sym typeface="Roboto"/>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591f91e10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591f91e1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They were not thorough enough to search for like serial numbers that may have typos or serial numbers that had combined model numbers.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the beginning we received entire spreadsheets of equipment to add from buildings. After about 6 months the steady flow stopped. Now I create new “found” assets maybe once or twice a month.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91f91e10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91f91e10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Room to Room This is within the same site. The TSS members have full rights to move equipment within their sites.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Assign to users - The TSS can assign devices to users assuming the device and the user are both in the same location and the TSS has access to that location. TSS members can create Staff members but not Students.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Site to Site - Only district personnel can move items between sites. The TSS needs to put in a ticket to have a device moved to another sites. We wanted district control over equipment moving between buildings. Student devices are the exception as they follow the student automatically through the nightly import. </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0"/>
              </a:spcAft>
              <a:buNone/>
            </a:pPr>
            <a:r>
              <a:t/>
            </a:r>
            <a:endParaRPr sz="1800">
              <a:solidFill>
                <a:schemeClr val="dk1"/>
              </a:solidFill>
              <a:latin typeface="Roboto"/>
              <a:ea typeface="Roboto"/>
              <a:cs typeface="Roboto"/>
              <a:sym typeface="Roboto"/>
            </a:endParaRPr>
          </a:p>
          <a:p>
            <a:pPr indent="0" lvl="0" marL="0" rtl="0" algn="l">
              <a:spcBef>
                <a:spcPts val="160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91f91e106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91f91e10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591f91e10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591f91e10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divides the assets into Recycle, Buy Back, and Reuse.</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Property Mgmt handles removing recycled assets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manages Buy Back and Repurposed devices.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Equipment is transferred out of the building only when it is physically removed.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591f91e106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591f91e106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TSS marks device as Lost/Stolen in Tipweb. Chromebooks are also locked (Disabled) in the google console.</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Still has a Lost/Stolen status). If it is available or back in use it is not retired as it has been found/turned back in. With Chromebooks we also use the google Admin Console to determine if the device has been found. </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160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591f91e106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591f91e106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591f91e106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591f91e106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TIPWeb inventory is the only inventory that the district uses. Schools cannot request additional equipment if their TIPWeb numbers do not support it. An example of this is student Chromebooks. Each school is given an allotment of spare devices (30-60). We use their tipweb numbers  against enrollment numbers. Devices count in the schools inventory even if they are lost/stolen/broken. This forces police reports and requires them to turn their repairs in for service on a regular basis. The spare number has increased as we found (20-45) spares were not enough for our system. It can be tweaked if needed. </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0"/>
              </a:spcAft>
              <a:buNone/>
            </a:pPr>
            <a:r>
              <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0"/>
              </a:spcAft>
              <a:buNone/>
            </a:pPr>
            <a:r>
              <a:t/>
            </a:r>
            <a:endParaRPr sz="1800">
              <a:solidFill>
                <a:schemeClr val="dk1"/>
              </a:solidFill>
              <a:latin typeface="Roboto"/>
              <a:ea typeface="Roboto"/>
              <a:cs typeface="Roboto"/>
              <a:sym typeface="Roboto"/>
            </a:endParaRPr>
          </a:p>
          <a:p>
            <a:pPr indent="0" lvl="0" marL="0" rtl="0" algn="l">
              <a:spcBef>
                <a:spcPts val="160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5925e115d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5925e115d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Inactive Student report. Every night I get a report of students that would have been marked inactive but still have devices assigned to them. Every couple of weeks this is sent to the TSS to they can clean these up. Many times the Chromebook was turned in but not collected in the system. Sometimes this kicks off the police report process.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56f767a74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56f767a74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5925e115d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5925e115d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Students with multiple devices. This report is run every couple of weeks as well. Sometimes students transfer and receive a new Chromebook at the new school and still have their old one. Allows schools to clean this up. I actually run a tipweb report through Excel for this one for conditional formatting</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5925e115d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5925e115d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new asset tags are different than the old system. Everything we touched was retagged. Items with the old tags are items were part of the import but have not been touched in the district since.</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Sample of how new tags start with 1 instead of 2 or 3.</a:t>
            </a:r>
            <a:endParaRPr sz="1800">
              <a:solidFill>
                <a:schemeClr val="dk1"/>
              </a:solidFill>
              <a:latin typeface="Roboto"/>
              <a:ea typeface="Roboto"/>
              <a:cs typeface="Roboto"/>
              <a:sym typeface="Roboto"/>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5925e115d8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5925e115d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All Site to Site transfer requests must be done in a ticket and that ticket number is recorded in the Status history for our record of why it was moved.</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5925e115d8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5925e115d8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a:t>
            </a:r>
            <a:r>
              <a:rPr lang="en" sz="1800">
                <a:solidFill>
                  <a:schemeClr val="dk1"/>
                </a:solidFill>
                <a:latin typeface="Roboto"/>
                <a:ea typeface="Roboto"/>
                <a:cs typeface="Roboto"/>
                <a:sym typeface="Roboto"/>
              </a:rPr>
              <a:t>sset creation is done at the district level to prevent adding duplicate devices to inventory. Otherwise, if they wanted to assign an asset that was from another site, they could just create a new asset at their site with a different tag number.</a:t>
            </a:r>
            <a:endParaRPr sz="1800">
              <a:solidFill>
                <a:schemeClr val="dk1"/>
              </a:solidFill>
              <a:latin typeface="Roboto"/>
              <a:ea typeface="Roboto"/>
              <a:cs typeface="Roboto"/>
              <a:sym typeface="Roboto"/>
            </a:endParaRPr>
          </a:p>
          <a:p>
            <a:pPr indent="0" lvl="0" marL="0" rtl="0" algn="l">
              <a:spcBef>
                <a:spcPts val="160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5925e115d8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5925e115d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If the school finds them we know because we move them back. This gives us true lost/stolen numbers.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approval of PO’s allows us to verify/change this.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allows property management to ensure all new devices are on inventory</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0"/>
              </a:spcAft>
              <a:buNone/>
            </a:pPr>
            <a:r>
              <a:t/>
            </a:r>
            <a:endParaRPr sz="1800">
              <a:solidFill>
                <a:schemeClr val="dk1"/>
              </a:solidFill>
              <a:latin typeface="Roboto"/>
              <a:ea typeface="Roboto"/>
              <a:cs typeface="Roboto"/>
              <a:sym typeface="Roboto"/>
            </a:endParaRPr>
          </a:p>
          <a:p>
            <a:pPr indent="0" lvl="0" marL="0" rtl="0" algn="l">
              <a:spcBef>
                <a:spcPts val="16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591f91e106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591f91e106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56f767a74c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56f767a74c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Property Mgmt - Not IT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Everyone else is a member of IT</a:t>
            </a:r>
            <a:endParaRPr sz="18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56f767a74c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56f767a74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Purchase Controls - Schools could order what they want and ship it to wherever they want.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Could not be assigned to users. Hard to go 1:1 if you cannot assign a device to a student.</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NO - TSS - Someone other than IT was responsible for sending in the form to the district.</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Sample IF-1 Form - Some forms took months to process. </a:t>
            </a:r>
            <a:endParaRPr sz="1800">
              <a:solidFill>
                <a:schemeClr val="dk1"/>
              </a:solidFill>
              <a:latin typeface="Roboto"/>
              <a:ea typeface="Roboto"/>
              <a:cs typeface="Roboto"/>
              <a:sym typeface="Robo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6f767a74c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6f767a74c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22 of them.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access to inventory - Seems pretty logical.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determines they need to begin tracking IT assets at the building level so we can have a better idea of what is actually at each school.</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While this was better than nothing it was quickly out of date if local inventories were not updated. They weren’t!</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160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56f767a74c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56f767a74c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RFI - </a:t>
            </a:r>
            <a:r>
              <a:rPr lang="en" sz="1800">
                <a:solidFill>
                  <a:schemeClr val="dk1"/>
                </a:solidFill>
                <a:latin typeface="Roboto"/>
                <a:ea typeface="Roboto"/>
                <a:cs typeface="Roboto"/>
                <a:sym typeface="Roboto"/>
              </a:rPr>
              <a:t>New system had to include the ability to assign devices to people as well as locations.</a:t>
            </a:r>
            <a:endParaRPr sz="1800">
              <a:solidFill>
                <a:schemeClr val="dk1"/>
              </a:solidFill>
              <a:latin typeface="Roboto"/>
              <a:ea typeface="Roboto"/>
              <a:cs typeface="Roboto"/>
              <a:sym typeface="Roboto"/>
            </a:endParaRPr>
          </a:p>
          <a:p>
            <a:pPr indent="0" lvl="0" marL="0" rtl="0" algn="l">
              <a:spcBef>
                <a:spcPts val="0"/>
              </a:spcBef>
              <a:spcAft>
                <a:spcPts val="0"/>
              </a:spcAft>
              <a:buNone/>
            </a:pPr>
            <a:r>
              <a:t/>
            </a:r>
            <a:endParaRPr sz="1800">
              <a:solidFill>
                <a:schemeClr val="dk1"/>
              </a:solidFill>
              <a:latin typeface="Roboto"/>
              <a:ea typeface="Roboto"/>
              <a:cs typeface="Roboto"/>
              <a:sym typeface="Roboto"/>
            </a:endParaRPr>
          </a:p>
          <a:p>
            <a:pPr indent="0" lvl="0" marL="0" rtl="0" algn="l">
              <a:spcBef>
                <a:spcPts val="0"/>
              </a:spcBef>
              <a:spcAft>
                <a:spcPts val="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56f767a74c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56f767a74c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MUNIS - Export all IT related items to a spreadsheet.</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We found that all of our chromebooks were not in MUNIS. We were missing thousands of them. But they were all in workflows. So we exported all Chromebooks from Workflows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Google Sheets school inventories</a:t>
            </a:r>
            <a:endParaRPr sz="1800">
              <a:solidFill>
                <a:schemeClr val="dk1"/>
              </a:solidFill>
              <a:latin typeface="Roboto"/>
              <a:ea typeface="Roboto"/>
              <a:cs typeface="Roboto"/>
              <a:sym typeface="Roboto"/>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6f767a74c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6f767a74c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Took me a little over a week to do. Full time, doing nothing else.</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With equipment coming from multiple systems, we had lots of duplicates.</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Remove the items we did not want to track with the new system including items that could not possibly still be in the district. Powermacs, Gateway 486 desktops, etc.  Items bought before Y2K. </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Expand product types - Our old system had a limited number of product types. We added product types for Document cameras, Interactive Whiteboards, Tablets, Chromebooks, etc.</a:t>
            </a:r>
            <a:endParaRPr sz="1800">
              <a:solidFill>
                <a:schemeClr val="dk1"/>
              </a:solidFill>
              <a:latin typeface="Roboto"/>
              <a:ea typeface="Roboto"/>
              <a:cs typeface="Roboto"/>
              <a:sym typeface="Roboto"/>
            </a:endParaRPr>
          </a:p>
          <a:p>
            <a:pPr indent="0" lvl="0" marL="457200" rtl="0" algn="l">
              <a:lnSpc>
                <a:spcPct val="115000"/>
              </a:lnSpc>
              <a:spcBef>
                <a:spcPts val="1600"/>
              </a:spcBef>
              <a:spcAft>
                <a:spcPts val="1600"/>
              </a:spcAft>
              <a:buNone/>
            </a:pPr>
            <a:r>
              <a:t/>
            </a:r>
            <a:endParaRPr sz="1800">
              <a:solidFill>
                <a:schemeClr val="dk1"/>
              </a:solidFill>
              <a:latin typeface="Roboto"/>
              <a:ea typeface="Roboto"/>
              <a:cs typeface="Roboto"/>
              <a:sym typeface="Roboto"/>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56f767a74c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56f767a74c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Combining HP, Hewlett Packard, Hewlett-Packard etc into one manufacturer. Apple, Apple INC, Apple Computers, etc…..</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Product Names - 5800 Desktop, dc5800, 5800 workstation, HP5800, etc</a:t>
            </a:r>
            <a:endParaRPr sz="1800">
              <a:solidFill>
                <a:schemeClr val="dk1"/>
              </a:solidFill>
              <a:latin typeface="Roboto"/>
              <a:ea typeface="Roboto"/>
              <a:cs typeface="Roboto"/>
              <a:sym typeface="Roboto"/>
            </a:endParaRPr>
          </a:p>
          <a:p>
            <a:pPr indent="-342900" lvl="0" marL="457200" rtl="0" algn="l">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Sites - Equipment existing in buildings that we closed years ago. </a:t>
            </a:r>
            <a:endParaRPr sz="1800">
              <a:solidFill>
                <a:schemeClr val="dk1"/>
              </a:solidFill>
              <a:latin typeface="Roboto"/>
              <a:ea typeface="Roboto"/>
              <a:cs typeface="Roboto"/>
              <a:sym typeface="Roboto"/>
            </a:endParaRPr>
          </a:p>
          <a:p>
            <a:pPr indent="0" lvl="0" marL="0" rtl="0" algn="l">
              <a:spcBef>
                <a:spcPts val="16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How to Clean Up Your Inventory Data and Keep It That Way</a:t>
            </a:r>
            <a:endParaRPr/>
          </a:p>
        </p:txBody>
      </p:sp>
      <p:sp>
        <p:nvSpPr>
          <p:cNvPr id="64" name="Google Shape;64;p13"/>
          <p:cNvSpPr txBox="1"/>
          <p:nvPr>
            <p:ph idx="1" type="subTitle"/>
          </p:nvPr>
        </p:nvSpPr>
        <p:spPr>
          <a:xfrm>
            <a:off x="1680300" y="2905875"/>
            <a:ext cx="6419700" cy="105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Kevin Herrick </a:t>
            </a:r>
            <a:endParaRPr/>
          </a:p>
          <a:p>
            <a:pPr indent="0" lvl="0" marL="0" rtl="0" algn="ctr">
              <a:spcBef>
                <a:spcPts val="0"/>
              </a:spcBef>
              <a:spcAft>
                <a:spcPts val="0"/>
              </a:spcAft>
              <a:buNone/>
            </a:pPr>
            <a:r>
              <a:rPr lang="en"/>
              <a:t> kherrick@apslearns.org</a:t>
            </a:r>
            <a:endParaRPr/>
          </a:p>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Setting up TipWeb and importing the data</a:t>
            </a:r>
            <a:endParaRPr/>
          </a:p>
        </p:txBody>
      </p:sp>
      <p:sp>
        <p:nvSpPr>
          <p:cNvPr id="120" name="Google Shape;120;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Sites were created in TIPWeb. </a:t>
            </a:r>
            <a:endParaRPr/>
          </a:p>
          <a:p>
            <a:pPr indent="-342900" lvl="0" marL="457200" rtl="0" algn="l">
              <a:lnSpc>
                <a:spcPct val="150000"/>
              </a:lnSpc>
              <a:spcBef>
                <a:spcPts val="0"/>
              </a:spcBef>
              <a:spcAft>
                <a:spcPts val="0"/>
              </a:spcAft>
              <a:buSzPts val="1800"/>
              <a:buChar char="●"/>
            </a:pPr>
            <a:r>
              <a:rPr lang="en"/>
              <a:t>Room Setup</a:t>
            </a:r>
            <a:endParaRPr/>
          </a:p>
          <a:p>
            <a:pPr indent="-342900" lvl="0" marL="457200" rtl="0" algn="l">
              <a:lnSpc>
                <a:spcPct val="150000"/>
              </a:lnSpc>
              <a:spcBef>
                <a:spcPts val="0"/>
              </a:spcBef>
              <a:spcAft>
                <a:spcPts val="0"/>
              </a:spcAft>
              <a:buSzPts val="1800"/>
              <a:buChar char="●"/>
            </a:pPr>
            <a:r>
              <a:rPr lang="en"/>
              <a:t>Setup nightly import of users from our SIS/ERP systems.</a:t>
            </a:r>
            <a:endParaRPr/>
          </a:p>
          <a:p>
            <a:pPr indent="-342900" lvl="0" marL="457200" rtl="0" algn="l">
              <a:lnSpc>
                <a:spcPct val="150000"/>
              </a:lnSpc>
              <a:spcBef>
                <a:spcPts val="0"/>
              </a:spcBef>
              <a:spcAft>
                <a:spcPts val="0"/>
              </a:spcAft>
              <a:buSzPts val="1800"/>
              <a:buChar char="●"/>
            </a:pPr>
            <a:r>
              <a:rPr lang="en"/>
              <a:t>Import purchase orders that arrived after the import file was processed</a:t>
            </a:r>
            <a:endParaRPr/>
          </a:p>
          <a:p>
            <a:pPr indent="-342900" lvl="0" marL="457200" rtl="0" algn="l">
              <a:lnSpc>
                <a:spcPct val="150000"/>
              </a:lnSpc>
              <a:spcBef>
                <a:spcPts val="0"/>
              </a:spcBef>
              <a:spcAft>
                <a:spcPts val="0"/>
              </a:spcAft>
              <a:buSzPts val="1800"/>
              <a:buChar char="●"/>
            </a:pPr>
            <a:r>
              <a:rPr lang="en"/>
              <a:t>Purchased Asset tags and scanners for IT staff. </a:t>
            </a:r>
            <a:endParaRPr/>
          </a:p>
          <a:p>
            <a:pPr indent="-342900" lvl="0" marL="457200" rtl="0" algn="l">
              <a:lnSpc>
                <a:spcPct val="150000"/>
              </a:lnSpc>
              <a:spcBef>
                <a:spcPts val="0"/>
              </a:spcBef>
              <a:spcAft>
                <a:spcPts val="0"/>
              </a:spcAft>
              <a:buSzPts val="1800"/>
              <a:buChar char="●"/>
            </a:pPr>
            <a:r>
              <a:rPr lang="en"/>
              <a:t>Opened the new system for use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3"/>
          <p:cNvSpPr txBox="1"/>
          <p:nvPr>
            <p:ph type="title"/>
          </p:nvPr>
        </p:nvSpPr>
        <p:spPr>
          <a:xfrm>
            <a:off x="387900" y="458025"/>
            <a:ext cx="85905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Adding assets to the system - New Items</a:t>
            </a:r>
            <a:endParaRPr/>
          </a:p>
        </p:txBody>
      </p:sp>
      <p:sp>
        <p:nvSpPr>
          <p:cNvPr id="126" name="Google Shape;126;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New rule - All technology purchase orders route through IT for approval.</a:t>
            </a:r>
            <a:endParaRPr/>
          </a:p>
          <a:p>
            <a:pPr indent="-342900" lvl="0" marL="457200" rtl="0" algn="l">
              <a:lnSpc>
                <a:spcPct val="150000"/>
              </a:lnSpc>
              <a:spcBef>
                <a:spcPts val="0"/>
              </a:spcBef>
              <a:spcAft>
                <a:spcPts val="0"/>
              </a:spcAft>
              <a:buSzPts val="1800"/>
              <a:buChar char="●"/>
            </a:pPr>
            <a:r>
              <a:rPr lang="en"/>
              <a:t>New rule - All Technology items are delivered to the warehouse. </a:t>
            </a:r>
            <a:endParaRPr/>
          </a:p>
          <a:p>
            <a:pPr indent="-342900" lvl="0" marL="457200" rtl="0" algn="l">
              <a:lnSpc>
                <a:spcPct val="150000"/>
              </a:lnSpc>
              <a:spcBef>
                <a:spcPts val="0"/>
              </a:spcBef>
              <a:spcAft>
                <a:spcPts val="0"/>
              </a:spcAft>
              <a:buSzPts val="1800"/>
              <a:buChar char="●"/>
            </a:pPr>
            <a:r>
              <a:rPr lang="en"/>
              <a:t>Items are moved to the buildings (Site to Site Transfer) and are put in a virtual room called receiving. </a:t>
            </a:r>
            <a:endParaRPr/>
          </a:p>
          <a:p>
            <a:pPr indent="-342900" lvl="0" marL="457200" rtl="0" algn="l">
              <a:lnSpc>
                <a:spcPct val="150000"/>
              </a:lnSpc>
              <a:spcBef>
                <a:spcPts val="0"/>
              </a:spcBef>
              <a:spcAft>
                <a:spcPts val="0"/>
              </a:spcAft>
              <a:buSzPts val="1800"/>
              <a:buChar char="●"/>
            </a:pPr>
            <a:r>
              <a:rPr lang="en"/>
              <a:t>When the equipment arrives at the school, TSS transfers from receiving room to it’s actual location (Room to Room Transfer).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Adding found items</a:t>
            </a:r>
            <a:endParaRPr/>
          </a:p>
        </p:txBody>
      </p:sp>
      <p:sp>
        <p:nvSpPr>
          <p:cNvPr id="132" name="Google Shape;132;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TSS members cannot add items to inventory. </a:t>
            </a:r>
            <a:endParaRPr/>
          </a:p>
          <a:p>
            <a:pPr indent="-342900" lvl="0" marL="457200" rtl="0" algn="l">
              <a:lnSpc>
                <a:spcPct val="200000"/>
              </a:lnSpc>
              <a:spcBef>
                <a:spcPts val="0"/>
              </a:spcBef>
              <a:spcAft>
                <a:spcPts val="0"/>
              </a:spcAft>
              <a:buSzPts val="1800"/>
              <a:buChar char="●"/>
            </a:pPr>
            <a:r>
              <a:rPr lang="en"/>
              <a:t>They create a ticket to create new items. </a:t>
            </a:r>
            <a:endParaRPr/>
          </a:p>
          <a:p>
            <a:pPr indent="-342900" lvl="0" marL="457200" rtl="0" algn="l">
              <a:lnSpc>
                <a:spcPct val="200000"/>
              </a:lnSpc>
              <a:spcBef>
                <a:spcPts val="0"/>
              </a:spcBef>
              <a:spcAft>
                <a:spcPts val="0"/>
              </a:spcAft>
              <a:buSzPts val="1800"/>
              <a:buChar char="●"/>
            </a:pPr>
            <a:r>
              <a:rPr lang="en"/>
              <a:t>Expect a heavy workload in the beginning</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Moving equipment around - Transfer types</a:t>
            </a:r>
            <a:endParaRPr/>
          </a:p>
        </p:txBody>
      </p:sp>
      <p:sp>
        <p:nvSpPr>
          <p:cNvPr id="138" name="Google Shape;138;p25"/>
          <p:cNvSpPr txBox="1"/>
          <p:nvPr>
            <p:ph idx="1" type="body"/>
          </p:nvPr>
        </p:nvSpPr>
        <p:spPr>
          <a:xfrm>
            <a:off x="387900" y="1489825"/>
            <a:ext cx="8368200" cy="33354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Room to Room (All Users)</a:t>
            </a:r>
            <a:endParaRPr/>
          </a:p>
          <a:p>
            <a:pPr indent="-342900" lvl="0" marL="457200" rtl="0" algn="l">
              <a:lnSpc>
                <a:spcPct val="200000"/>
              </a:lnSpc>
              <a:spcBef>
                <a:spcPts val="0"/>
              </a:spcBef>
              <a:spcAft>
                <a:spcPts val="0"/>
              </a:spcAft>
              <a:buSzPts val="1800"/>
              <a:buChar char="●"/>
            </a:pPr>
            <a:r>
              <a:rPr lang="en"/>
              <a:t>Assign to users (All Users)</a:t>
            </a:r>
            <a:endParaRPr/>
          </a:p>
          <a:p>
            <a:pPr indent="-342900" lvl="0" marL="457200" rtl="0" algn="l">
              <a:lnSpc>
                <a:spcPct val="200000"/>
              </a:lnSpc>
              <a:spcBef>
                <a:spcPts val="0"/>
              </a:spcBef>
              <a:spcAft>
                <a:spcPts val="0"/>
              </a:spcAft>
              <a:buSzPts val="1800"/>
              <a:buChar char="●"/>
            </a:pPr>
            <a:r>
              <a:rPr lang="en"/>
              <a:t>Site to Site (District Only)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Ways to remove an Item from inventory</a:t>
            </a:r>
            <a:endParaRPr/>
          </a:p>
        </p:txBody>
      </p:sp>
      <p:sp>
        <p:nvSpPr>
          <p:cNvPr id="144" name="Google Shape;144;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Put in a request to have items retired that you have but no longer want</a:t>
            </a:r>
            <a:endParaRPr/>
          </a:p>
          <a:p>
            <a:pPr indent="-342900" lvl="0" marL="457200" rtl="0" algn="l">
              <a:lnSpc>
                <a:spcPct val="200000"/>
              </a:lnSpc>
              <a:spcBef>
                <a:spcPts val="0"/>
              </a:spcBef>
              <a:spcAft>
                <a:spcPts val="0"/>
              </a:spcAft>
              <a:buSzPts val="1800"/>
              <a:buChar char="●"/>
            </a:pPr>
            <a:r>
              <a:rPr lang="en"/>
              <a:t>File a police report for lost/stolen items</a:t>
            </a:r>
            <a:endParaRPr/>
          </a:p>
          <a:p>
            <a:pPr indent="-342900" lvl="0" marL="457200" rtl="0" algn="l">
              <a:lnSpc>
                <a:spcPct val="200000"/>
              </a:lnSpc>
              <a:spcBef>
                <a:spcPts val="0"/>
              </a:spcBef>
              <a:spcAft>
                <a:spcPts val="0"/>
              </a:spcAft>
              <a:buSzPts val="1800"/>
              <a:buChar char="●"/>
            </a:pPr>
            <a:r>
              <a:rPr lang="en"/>
              <a:t>Property </a:t>
            </a:r>
            <a:r>
              <a:rPr lang="en"/>
              <a:t>Management</a:t>
            </a:r>
            <a:r>
              <a:rPr lang="en"/>
              <a:t> Audit.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Removing Devices Procedure - Retired</a:t>
            </a:r>
            <a:endParaRPr/>
          </a:p>
        </p:txBody>
      </p:sp>
      <p:sp>
        <p:nvSpPr>
          <p:cNvPr id="150" name="Google Shape;150;p27"/>
          <p:cNvSpPr txBox="1"/>
          <p:nvPr>
            <p:ph idx="1" type="body"/>
          </p:nvPr>
        </p:nvSpPr>
        <p:spPr>
          <a:xfrm>
            <a:off x="387900" y="1489899"/>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TSS marks items for disposal in TipWeb, runs the report and send downtown in a support ticket. </a:t>
            </a:r>
            <a:endParaRPr/>
          </a:p>
          <a:p>
            <a:pPr indent="-342900" lvl="0" marL="457200" rtl="0" algn="l">
              <a:lnSpc>
                <a:spcPct val="150000"/>
              </a:lnSpc>
              <a:spcBef>
                <a:spcPts val="0"/>
              </a:spcBef>
              <a:spcAft>
                <a:spcPts val="0"/>
              </a:spcAft>
              <a:buSzPts val="1800"/>
              <a:buChar char="●"/>
            </a:pPr>
            <a:r>
              <a:rPr lang="en"/>
              <a:t>IT processes the ticket</a:t>
            </a:r>
            <a:endParaRPr/>
          </a:p>
          <a:p>
            <a:pPr indent="-342900" lvl="0" marL="457200" rtl="0" algn="l">
              <a:lnSpc>
                <a:spcPct val="150000"/>
              </a:lnSpc>
              <a:spcBef>
                <a:spcPts val="0"/>
              </a:spcBef>
              <a:spcAft>
                <a:spcPts val="0"/>
              </a:spcAft>
              <a:buSzPts val="1800"/>
              <a:buChar char="●"/>
            </a:pPr>
            <a:r>
              <a:rPr lang="en"/>
              <a:t>Buildings and Grounds department schedules pickup.</a:t>
            </a:r>
            <a:endParaRPr/>
          </a:p>
          <a:p>
            <a:pPr indent="-342900" lvl="0" marL="457200" rtl="0" algn="l">
              <a:lnSpc>
                <a:spcPct val="150000"/>
              </a:lnSpc>
              <a:spcBef>
                <a:spcPts val="0"/>
              </a:spcBef>
              <a:spcAft>
                <a:spcPts val="0"/>
              </a:spcAft>
              <a:buSzPts val="1800"/>
              <a:buChar char="●"/>
            </a:pPr>
            <a:r>
              <a:rPr lang="en"/>
              <a:t>Equipment is transferred out of the building only when it is physically removed.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Removing Devices Procedure - Lost/Stolen</a:t>
            </a:r>
            <a:endParaRPr/>
          </a:p>
        </p:txBody>
      </p:sp>
      <p:sp>
        <p:nvSpPr>
          <p:cNvPr id="156" name="Google Shape;156;p28"/>
          <p:cNvSpPr txBox="1"/>
          <p:nvPr>
            <p:ph idx="1" type="body"/>
          </p:nvPr>
        </p:nvSpPr>
        <p:spPr>
          <a:xfrm>
            <a:off x="387900" y="1608750"/>
            <a:ext cx="8368200" cy="32763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TSS marks device as Lost/</a:t>
            </a:r>
            <a:r>
              <a:rPr lang="en"/>
              <a:t>Stolen. </a:t>
            </a:r>
            <a:endParaRPr/>
          </a:p>
          <a:p>
            <a:pPr indent="-342900" lvl="0" marL="457200" rtl="0" algn="l">
              <a:lnSpc>
                <a:spcPct val="150000"/>
              </a:lnSpc>
              <a:spcBef>
                <a:spcPts val="0"/>
              </a:spcBef>
              <a:spcAft>
                <a:spcPts val="0"/>
              </a:spcAft>
              <a:buSzPts val="1800"/>
              <a:buChar char="●"/>
            </a:pPr>
            <a:r>
              <a:rPr lang="en"/>
              <a:t>TSS submits report of Lost/Stolen for a police report. </a:t>
            </a:r>
            <a:endParaRPr/>
          </a:p>
          <a:p>
            <a:pPr indent="-342900" lvl="0" marL="457200" rtl="0" algn="l">
              <a:lnSpc>
                <a:spcPct val="150000"/>
              </a:lnSpc>
              <a:spcBef>
                <a:spcPts val="0"/>
              </a:spcBef>
              <a:spcAft>
                <a:spcPts val="0"/>
              </a:spcAft>
              <a:buSzPts val="1800"/>
              <a:buChar char="●"/>
            </a:pPr>
            <a:r>
              <a:rPr lang="en"/>
              <a:t>A ticket is sent for IT to process the police report. </a:t>
            </a:r>
            <a:endParaRPr/>
          </a:p>
          <a:p>
            <a:pPr indent="-342900" lvl="0" marL="457200" rtl="0" algn="l">
              <a:lnSpc>
                <a:spcPct val="150000"/>
              </a:lnSpc>
              <a:spcBef>
                <a:spcPts val="0"/>
              </a:spcBef>
              <a:spcAft>
                <a:spcPts val="0"/>
              </a:spcAft>
              <a:buSzPts val="1800"/>
              <a:buChar char="●"/>
            </a:pPr>
            <a:r>
              <a:rPr lang="en"/>
              <a:t>IT processes the police report removing items that have not been found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Retire Devices - Audit</a:t>
            </a:r>
            <a:endParaRPr/>
          </a:p>
        </p:txBody>
      </p:sp>
      <p:sp>
        <p:nvSpPr>
          <p:cNvPr id="162" name="Google Shape;162;p29"/>
          <p:cNvSpPr txBox="1"/>
          <p:nvPr>
            <p:ph idx="1" type="body"/>
          </p:nvPr>
        </p:nvSpPr>
        <p:spPr>
          <a:xfrm>
            <a:off x="268975" y="1497299"/>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The last way devices can be removed is through an audit.</a:t>
            </a:r>
            <a:endParaRPr/>
          </a:p>
          <a:p>
            <a:pPr indent="-342900" lvl="0" marL="457200" rtl="0" algn="l">
              <a:lnSpc>
                <a:spcPct val="150000"/>
              </a:lnSpc>
              <a:spcBef>
                <a:spcPts val="0"/>
              </a:spcBef>
              <a:spcAft>
                <a:spcPts val="0"/>
              </a:spcAft>
              <a:buSzPts val="1800"/>
              <a:buChar char="●"/>
            </a:pPr>
            <a:r>
              <a:rPr lang="en"/>
              <a:t>Audits are conducted by Property Management only.</a:t>
            </a:r>
            <a:endParaRPr/>
          </a:p>
          <a:p>
            <a:pPr indent="-342900" lvl="0" marL="457200" rtl="0" algn="l">
              <a:lnSpc>
                <a:spcPct val="150000"/>
              </a:lnSpc>
              <a:spcBef>
                <a:spcPts val="0"/>
              </a:spcBef>
              <a:spcAft>
                <a:spcPts val="0"/>
              </a:spcAft>
              <a:buSzPts val="1800"/>
              <a:buChar char="●"/>
            </a:pPr>
            <a:r>
              <a:rPr lang="en"/>
              <a:t>After they conduct the audit they will remove certain items from inventory.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168" name="Google Shape;168;p30"/>
          <p:cNvSpPr txBox="1"/>
          <p:nvPr>
            <p:ph idx="1" type="body"/>
          </p:nvPr>
        </p:nvSpPr>
        <p:spPr>
          <a:xfrm>
            <a:off x="387900" y="1489825"/>
            <a:ext cx="8368200" cy="3369300"/>
          </a:xfrm>
          <a:prstGeom prst="rect">
            <a:avLst/>
          </a:prstGeom>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lang="en"/>
              <a:t>TIPWeb is the rule of law. </a:t>
            </a:r>
            <a:endParaRPr/>
          </a:p>
          <a:p>
            <a:pPr indent="0" lvl="0" marL="457200" rtl="0" algn="l">
              <a:spcBef>
                <a:spcPts val="1600"/>
              </a:spcBef>
              <a:spcAft>
                <a:spcPts val="0"/>
              </a:spcAft>
              <a:buNone/>
            </a:pPr>
            <a:r>
              <a:t/>
            </a:r>
            <a:endParaRPr/>
          </a:p>
          <a:p>
            <a:pPr indent="0" lvl="0" marL="457200" rtl="0" algn="l">
              <a:lnSpc>
                <a:spcPct val="150000"/>
              </a:lnSpc>
              <a:spcBef>
                <a:spcPts val="1600"/>
              </a:spcBef>
              <a:spcAft>
                <a:spcPts val="1600"/>
              </a:spcAft>
              <a:buNone/>
            </a:pPr>
            <a:r>
              <a:t/>
            </a:r>
            <a:endParaRPr/>
          </a:p>
        </p:txBody>
      </p:sp>
      <p:pic>
        <p:nvPicPr>
          <p:cNvPr id="169" name="Google Shape;169;p30"/>
          <p:cNvPicPr preferRelativeResize="0"/>
          <p:nvPr/>
        </p:nvPicPr>
        <p:blipFill>
          <a:blip r:embed="rId3">
            <a:alphaModFix/>
          </a:blip>
          <a:stretch>
            <a:fillRect/>
          </a:stretch>
        </p:blipFill>
        <p:spPr>
          <a:xfrm>
            <a:off x="779850" y="1982255"/>
            <a:ext cx="7976250" cy="211698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175" name="Google Shape;175;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Inactive </a:t>
            </a:r>
            <a:r>
              <a:rPr lang="en"/>
              <a:t>Student </a:t>
            </a:r>
            <a:r>
              <a:rPr lang="en"/>
              <a:t>Report</a:t>
            </a:r>
            <a:endParaRPr/>
          </a:p>
          <a:p>
            <a:pPr indent="0" lvl="0" marL="0" rtl="0" algn="l">
              <a:spcBef>
                <a:spcPts val="1600"/>
              </a:spcBef>
              <a:spcAft>
                <a:spcPts val="1600"/>
              </a:spcAft>
              <a:buNone/>
            </a:pPr>
            <a:r>
              <a:t/>
            </a:r>
            <a:endParaRPr/>
          </a:p>
        </p:txBody>
      </p:sp>
      <p:pic>
        <p:nvPicPr>
          <p:cNvPr id="176" name="Google Shape;176;p31"/>
          <p:cNvPicPr preferRelativeResize="0"/>
          <p:nvPr/>
        </p:nvPicPr>
        <p:blipFill>
          <a:blip r:embed="rId3">
            <a:alphaModFix/>
          </a:blip>
          <a:stretch>
            <a:fillRect/>
          </a:stretch>
        </p:blipFill>
        <p:spPr>
          <a:xfrm>
            <a:off x="739575" y="2001004"/>
            <a:ext cx="7664850" cy="2567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About our District</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3500 Full Time Employees</a:t>
            </a:r>
            <a:endParaRPr/>
          </a:p>
          <a:p>
            <a:pPr indent="-342900" lvl="0" marL="457200" rtl="0" algn="l">
              <a:lnSpc>
                <a:spcPct val="200000"/>
              </a:lnSpc>
              <a:spcBef>
                <a:spcPts val="0"/>
              </a:spcBef>
              <a:spcAft>
                <a:spcPts val="0"/>
              </a:spcAft>
              <a:buSzPts val="1800"/>
              <a:buChar char="●"/>
            </a:pPr>
            <a:r>
              <a:rPr lang="en"/>
              <a:t>21000 Students</a:t>
            </a:r>
            <a:endParaRPr/>
          </a:p>
          <a:p>
            <a:pPr indent="-342900" lvl="0" marL="457200" rtl="0" algn="l">
              <a:lnSpc>
                <a:spcPct val="200000"/>
              </a:lnSpc>
              <a:spcBef>
                <a:spcPts val="0"/>
              </a:spcBef>
              <a:spcAft>
                <a:spcPts val="0"/>
              </a:spcAft>
              <a:buSzPts val="1800"/>
              <a:buChar char="●"/>
            </a:pPr>
            <a:r>
              <a:rPr lang="en"/>
              <a:t>71000 Devices currently in our asset management system</a:t>
            </a:r>
            <a:endParaRPr/>
          </a:p>
          <a:p>
            <a:pPr indent="-342900" lvl="0" marL="457200" rtl="0" algn="l">
              <a:lnSpc>
                <a:spcPct val="200000"/>
              </a:lnSpc>
              <a:spcBef>
                <a:spcPts val="0"/>
              </a:spcBef>
              <a:spcAft>
                <a:spcPts val="0"/>
              </a:spcAft>
              <a:buSzPts val="1800"/>
              <a:buChar char="●"/>
            </a:pPr>
            <a:r>
              <a:rPr lang="en"/>
              <a:t>48 buildings (30 Elementary, 5 Middle, 8 High School, 1 </a:t>
            </a:r>
            <a:r>
              <a:rPr lang="en"/>
              <a:t>Auxiliary</a:t>
            </a:r>
            <a:r>
              <a:rPr lang="en"/>
              <a:t>, 4 </a:t>
            </a:r>
            <a:r>
              <a:rPr lang="en"/>
              <a:t>Administration</a:t>
            </a:r>
            <a:r>
              <a:rPr lang="en"/>
              <a:t>)</a:t>
            </a:r>
            <a:endParaRPr/>
          </a:p>
        </p:txBody>
      </p:sp>
      <p:pic>
        <p:nvPicPr>
          <p:cNvPr id="71" name="Google Shape;71;p14"/>
          <p:cNvPicPr preferRelativeResize="0"/>
          <p:nvPr/>
        </p:nvPicPr>
        <p:blipFill>
          <a:blip r:embed="rId3">
            <a:alphaModFix/>
          </a:blip>
          <a:stretch>
            <a:fillRect/>
          </a:stretch>
        </p:blipFill>
        <p:spPr>
          <a:xfrm>
            <a:off x="4362701" y="359000"/>
            <a:ext cx="3960050" cy="15345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182" name="Google Shape;182;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Students with Multiple Devices Report</a:t>
            </a:r>
            <a:endParaRPr/>
          </a:p>
        </p:txBody>
      </p:sp>
      <p:pic>
        <p:nvPicPr>
          <p:cNvPr id="183" name="Google Shape;183;p32"/>
          <p:cNvPicPr preferRelativeResize="0"/>
          <p:nvPr/>
        </p:nvPicPr>
        <p:blipFill>
          <a:blip r:embed="rId3">
            <a:alphaModFix/>
          </a:blip>
          <a:stretch>
            <a:fillRect/>
          </a:stretch>
        </p:blipFill>
        <p:spPr>
          <a:xfrm>
            <a:off x="736050" y="2035900"/>
            <a:ext cx="8020050" cy="16002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189" name="Google Shape;189;p33"/>
          <p:cNvSpPr txBox="1"/>
          <p:nvPr>
            <p:ph idx="1" type="body"/>
          </p:nvPr>
        </p:nvSpPr>
        <p:spPr>
          <a:xfrm>
            <a:off x="491950" y="1489824"/>
            <a:ext cx="83682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new asset tags are different than the old system. </a:t>
            </a:r>
            <a:endParaRPr/>
          </a:p>
          <a:p>
            <a:pPr indent="0" lvl="0" marL="457200" rtl="0" algn="l">
              <a:spcBef>
                <a:spcPts val="1600"/>
              </a:spcBef>
              <a:spcAft>
                <a:spcPts val="0"/>
              </a:spcAft>
              <a:buNone/>
            </a:pPr>
            <a:r>
              <a:t/>
            </a:r>
            <a:endParaRPr/>
          </a:p>
          <a:p>
            <a:pPr indent="0" lvl="0" marL="457200" rtl="0" algn="l">
              <a:spcBef>
                <a:spcPts val="1600"/>
              </a:spcBef>
              <a:spcAft>
                <a:spcPts val="1600"/>
              </a:spcAft>
              <a:buNone/>
            </a:pPr>
            <a:r>
              <a:t/>
            </a:r>
            <a:endParaRPr/>
          </a:p>
        </p:txBody>
      </p:sp>
      <p:pic>
        <p:nvPicPr>
          <p:cNvPr id="190" name="Google Shape;190;p33"/>
          <p:cNvPicPr preferRelativeResize="0"/>
          <p:nvPr/>
        </p:nvPicPr>
        <p:blipFill>
          <a:blip r:embed="rId3">
            <a:alphaModFix/>
          </a:blip>
          <a:stretch>
            <a:fillRect/>
          </a:stretch>
        </p:blipFill>
        <p:spPr>
          <a:xfrm>
            <a:off x="1932550" y="2031375"/>
            <a:ext cx="4477600" cy="23507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196" name="Google Shape;196;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All Site to Site transfer requests must be done in a ticket.</a:t>
            </a:r>
            <a:endParaRPr/>
          </a:p>
          <a:p>
            <a:pPr indent="0" lvl="0" marL="457200" rtl="0" algn="l">
              <a:spcBef>
                <a:spcPts val="1600"/>
              </a:spcBef>
              <a:spcAft>
                <a:spcPts val="1600"/>
              </a:spcAft>
              <a:buNone/>
            </a:pPr>
            <a:r>
              <a:t/>
            </a:r>
            <a:endParaRPr/>
          </a:p>
        </p:txBody>
      </p:sp>
      <p:pic>
        <p:nvPicPr>
          <p:cNvPr id="197" name="Google Shape;197;p34"/>
          <p:cNvPicPr preferRelativeResize="0"/>
          <p:nvPr/>
        </p:nvPicPr>
        <p:blipFill>
          <a:blip r:embed="rId3">
            <a:alphaModFix/>
          </a:blip>
          <a:stretch>
            <a:fillRect/>
          </a:stretch>
        </p:blipFill>
        <p:spPr>
          <a:xfrm>
            <a:off x="596629" y="2290950"/>
            <a:ext cx="7638574" cy="20027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203" name="Google Shape;203;p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Asset Creation Control </a:t>
            </a:r>
            <a:endParaRPr/>
          </a:p>
          <a:p>
            <a:pPr indent="0" lvl="0" marL="0" rtl="0" algn="ctr">
              <a:spcBef>
                <a:spcPts val="1600"/>
              </a:spcBef>
              <a:spcAft>
                <a:spcPts val="1600"/>
              </a:spcAft>
              <a:buNone/>
            </a:pPr>
            <a:r>
              <a:t/>
            </a:r>
            <a:endParaRPr/>
          </a:p>
        </p:txBody>
      </p:sp>
      <p:pic>
        <p:nvPicPr>
          <p:cNvPr id="204" name="Google Shape;204;p35"/>
          <p:cNvPicPr preferRelativeResize="0"/>
          <p:nvPr/>
        </p:nvPicPr>
        <p:blipFill>
          <a:blip r:embed="rId3">
            <a:alphaModFix/>
          </a:blip>
          <a:stretch>
            <a:fillRect/>
          </a:stretch>
        </p:blipFill>
        <p:spPr>
          <a:xfrm>
            <a:off x="631150" y="1977280"/>
            <a:ext cx="7924300" cy="25102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Procedures/Guidelines for keeping it clean</a:t>
            </a:r>
            <a:endParaRPr/>
          </a:p>
        </p:txBody>
      </p:sp>
      <p:sp>
        <p:nvSpPr>
          <p:cNvPr id="210" name="Google Shape;210;p3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All Retired/Lost/Stolen assets are moved to a site only accessible by district staff.</a:t>
            </a:r>
            <a:endParaRPr/>
          </a:p>
          <a:p>
            <a:pPr indent="-342900" lvl="0" marL="457200" rtl="0" algn="l">
              <a:lnSpc>
                <a:spcPct val="150000"/>
              </a:lnSpc>
              <a:spcBef>
                <a:spcPts val="0"/>
              </a:spcBef>
              <a:spcAft>
                <a:spcPts val="0"/>
              </a:spcAft>
              <a:buSzPts val="1800"/>
              <a:buChar char="●"/>
            </a:pPr>
            <a:r>
              <a:rPr lang="en"/>
              <a:t>Purchasing Requirements</a:t>
            </a:r>
            <a:endParaRPr/>
          </a:p>
          <a:p>
            <a:pPr indent="-342900" lvl="0" marL="457200" rtl="0" algn="l">
              <a:lnSpc>
                <a:spcPct val="150000"/>
              </a:lnSpc>
              <a:spcBef>
                <a:spcPts val="0"/>
              </a:spcBef>
              <a:spcAft>
                <a:spcPts val="0"/>
              </a:spcAft>
              <a:buSzPts val="1800"/>
              <a:buChar char="●"/>
            </a:pPr>
            <a:r>
              <a:rPr lang="en"/>
              <a:t>Everything is delivered to the warehouse</a:t>
            </a:r>
            <a:endParaRPr/>
          </a:p>
          <a:p>
            <a:pPr indent="0" lvl="0" marL="0" rtl="0" algn="l">
              <a:lnSpc>
                <a:spcPct val="150000"/>
              </a:lnSpc>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7"/>
          <p:cNvSpPr txBox="1"/>
          <p:nvPr>
            <p:ph type="title"/>
          </p:nvPr>
        </p:nvSpPr>
        <p:spPr>
          <a:xfrm>
            <a:off x="299075" y="458025"/>
            <a:ext cx="8368200" cy="686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Questions</a:t>
            </a:r>
            <a:endParaRPr/>
          </a:p>
        </p:txBody>
      </p:sp>
      <p:sp>
        <p:nvSpPr>
          <p:cNvPr id="216" name="Google Shape;216;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435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Staff with roles in Inventory Management</a:t>
            </a:r>
            <a:endParaRPr/>
          </a:p>
        </p:txBody>
      </p:sp>
      <p:sp>
        <p:nvSpPr>
          <p:cNvPr id="77" name="Google Shape;77;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Property Management - 3 people - District Level</a:t>
            </a:r>
            <a:endParaRPr/>
          </a:p>
          <a:p>
            <a:pPr indent="-342900" lvl="0" marL="457200" rtl="0" algn="l">
              <a:lnSpc>
                <a:spcPct val="200000"/>
              </a:lnSpc>
              <a:spcBef>
                <a:spcPts val="0"/>
              </a:spcBef>
              <a:spcAft>
                <a:spcPts val="0"/>
              </a:spcAft>
              <a:buSzPts val="1800"/>
              <a:buChar char="●"/>
            </a:pPr>
            <a:r>
              <a:rPr lang="en"/>
              <a:t>Desktop Support - 8 people - District Level </a:t>
            </a:r>
            <a:endParaRPr/>
          </a:p>
          <a:p>
            <a:pPr indent="-342900" lvl="0" marL="457200" rtl="0" algn="l">
              <a:lnSpc>
                <a:spcPct val="200000"/>
              </a:lnSpc>
              <a:spcBef>
                <a:spcPts val="0"/>
              </a:spcBef>
              <a:spcAft>
                <a:spcPts val="0"/>
              </a:spcAft>
              <a:buSzPts val="1800"/>
              <a:buChar char="●"/>
            </a:pPr>
            <a:r>
              <a:rPr lang="en"/>
              <a:t>Help Desk - 2 people - District Level</a:t>
            </a:r>
            <a:endParaRPr/>
          </a:p>
          <a:p>
            <a:pPr indent="-342900" lvl="0" marL="457200" rtl="0" algn="l">
              <a:lnSpc>
                <a:spcPct val="200000"/>
              </a:lnSpc>
              <a:spcBef>
                <a:spcPts val="0"/>
              </a:spcBef>
              <a:spcAft>
                <a:spcPts val="0"/>
              </a:spcAft>
              <a:buSzPts val="1800"/>
              <a:buChar char="●"/>
            </a:pPr>
            <a:r>
              <a:rPr lang="en"/>
              <a:t>Technology Support Specialists (TSS) - 22 people - School based - Each of them are r</a:t>
            </a:r>
            <a:r>
              <a:rPr lang="en"/>
              <a:t>esponsible</a:t>
            </a:r>
            <a:r>
              <a:rPr lang="en"/>
              <a:t> for 1-3 school buildings. They are still a part of IT.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Where we started. MUNIS Fixed Assets</a:t>
            </a:r>
            <a:endParaRPr/>
          </a:p>
        </p:txBody>
      </p:sp>
      <p:sp>
        <p:nvSpPr>
          <p:cNvPr id="83" name="Google Shape;83;p16"/>
          <p:cNvSpPr txBox="1"/>
          <p:nvPr>
            <p:ph idx="1" type="body"/>
          </p:nvPr>
        </p:nvSpPr>
        <p:spPr>
          <a:xfrm>
            <a:off x="387900" y="1489825"/>
            <a:ext cx="8368200" cy="32688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Only Property Management had access to the system. IT had limited access to reports and no access to change the data.</a:t>
            </a:r>
            <a:endParaRPr/>
          </a:p>
          <a:p>
            <a:pPr indent="-342900" lvl="0" marL="457200" rtl="0" algn="l">
              <a:lnSpc>
                <a:spcPct val="150000"/>
              </a:lnSpc>
              <a:spcBef>
                <a:spcPts val="0"/>
              </a:spcBef>
              <a:spcAft>
                <a:spcPts val="0"/>
              </a:spcAft>
              <a:buSzPts val="1800"/>
              <a:buChar char="●"/>
            </a:pPr>
            <a:r>
              <a:rPr lang="en"/>
              <a:t>No purchase controls.</a:t>
            </a:r>
            <a:endParaRPr/>
          </a:p>
          <a:p>
            <a:pPr indent="-342900" lvl="0" marL="457200" rtl="0" algn="l">
              <a:lnSpc>
                <a:spcPct val="150000"/>
              </a:lnSpc>
              <a:spcBef>
                <a:spcPts val="0"/>
              </a:spcBef>
              <a:spcAft>
                <a:spcPts val="0"/>
              </a:spcAft>
              <a:buSzPts val="1800"/>
              <a:buChar char="●"/>
            </a:pPr>
            <a:r>
              <a:rPr lang="en"/>
              <a:t>Equipment could be assigned to a building and a room only. </a:t>
            </a:r>
            <a:endParaRPr/>
          </a:p>
          <a:p>
            <a:pPr indent="-342900" lvl="0" marL="457200" rtl="0" algn="l">
              <a:lnSpc>
                <a:spcPct val="150000"/>
              </a:lnSpc>
              <a:spcBef>
                <a:spcPts val="0"/>
              </a:spcBef>
              <a:spcAft>
                <a:spcPts val="0"/>
              </a:spcAft>
              <a:buSzPts val="1800"/>
              <a:buChar char="●"/>
            </a:pPr>
            <a:r>
              <a:rPr lang="en"/>
              <a:t>There were no TSS members. </a:t>
            </a:r>
            <a:endParaRPr/>
          </a:p>
          <a:p>
            <a:pPr indent="-342900" lvl="0" marL="457200" rtl="0" algn="l">
              <a:lnSpc>
                <a:spcPct val="150000"/>
              </a:lnSpc>
              <a:spcBef>
                <a:spcPts val="0"/>
              </a:spcBef>
              <a:spcAft>
                <a:spcPts val="0"/>
              </a:spcAft>
              <a:buSzPts val="1800"/>
              <a:buChar char="●"/>
            </a:pPr>
            <a:r>
              <a:rPr lang="en"/>
              <a:t>All inventory requests were done with paper sent downtown through the district mail system.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beginning of change - Still before 1:1</a:t>
            </a:r>
            <a:endParaRPr/>
          </a:p>
        </p:txBody>
      </p:sp>
      <p:sp>
        <p:nvSpPr>
          <p:cNvPr id="89" name="Google Shape;89;p17"/>
          <p:cNvSpPr txBox="1"/>
          <p:nvPr>
            <p:ph idx="1" type="body"/>
          </p:nvPr>
        </p:nvSpPr>
        <p:spPr>
          <a:xfrm>
            <a:off x="387900" y="1474949"/>
            <a:ext cx="8368200" cy="3078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a:t>Technology Support Specialists were hired to the </a:t>
            </a:r>
            <a:r>
              <a:rPr lang="en"/>
              <a:t>district</a:t>
            </a:r>
            <a:r>
              <a:rPr lang="en"/>
              <a:t>.</a:t>
            </a:r>
            <a:endParaRPr/>
          </a:p>
          <a:p>
            <a:pPr indent="-342900" lvl="0" marL="457200" rtl="0" algn="l">
              <a:lnSpc>
                <a:spcPct val="150000"/>
              </a:lnSpc>
              <a:spcBef>
                <a:spcPts val="0"/>
              </a:spcBef>
              <a:spcAft>
                <a:spcPts val="0"/>
              </a:spcAft>
              <a:buSzPts val="1800"/>
              <a:buChar char="●"/>
            </a:pPr>
            <a:r>
              <a:rPr lang="en"/>
              <a:t>IT needs access to IT inventory</a:t>
            </a:r>
            <a:endParaRPr/>
          </a:p>
          <a:p>
            <a:pPr indent="-342900" lvl="0" marL="457200" rtl="0" algn="l">
              <a:lnSpc>
                <a:spcPct val="150000"/>
              </a:lnSpc>
              <a:spcBef>
                <a:spcPts val="0"/>
              </a:spcBef>
              <a:spcAft>
                <a:spcPts val="0"/>
              </a:spcAft>
              <a:buSzPts val="1800"/>
              <a:buChar char="●"/>
            </a:pPr>
            <a:r>
              <a:rPr lang="en"/>
              <a:t>TSS responsible to keep a building inventory</a:t>
            </a:r>
            <a:endParaRPr/>
          </a:p>
          <a:p>
            <a:pPr indent="-342900" lvl="0" marL="457200" rtl="0" algn="l">
              <a:lnSpc>
                <a:spcPct val="150000"/>
              </a:lnSpc>
              <a:spcBef>
                <a:spcPts val="0"/>
              </a:spcBef>
              <a:spcAft>
                <a:spcPts val="0"/>
              </a:spcAft>
              <a:buSzPts val="1800"/>
              <a:buChar char="●"/>
            </a:pPr>
            <a:r>
              <a:rPr lang="en"/>
              <a:t>The decision was made to use Google Sheets to track inventory. </a:t>
            </a:r>
            <a:endParaRPr/>
          </a:p>
          <a:p>
            <a:pPr indent="-342900" lvl="0" marL="457200" rtl="0" algn="l">
              <a:lnSpc>
                <a:spcPct val="150000"/>
              </a:lnSpc>
              <a:spcBef>
                <a:spcPts val="0"/>
              </a:spcBef>
              <a:spcAft>
                <a:spcPts val="0"/>
              </a:spcAft>
              <a:buSzPts val="1800"/>
              <a:buChar char="●"/>
            </a:pPr>
            <a:r>
              <a:rPr lang="en"/>
              <a:t>District master spreadsheet was linked to the site inventories.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New System (TIPWeb-IT) and 1:1 I</a:t>
            </a:r>
            <a:r>
              <a:rPr lang="en"/>
              <a:t>nitiative</a:t>
            </a:r>
            <a:endParaRPr/>
          </a:p>
        </p:txBody>
      </p:sp>
      <p:sp>
        <p:nvSpPr>
          <p:cNvPr id="95" name="Google Shape;95;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42900" lvl="0" marL="457200" rtl="0" algn="l">
              <a:spcBef>
                <a:spcPts val="1600"/>
              </a:spcBef>
              <a:spcAft>
                <a:spcPts val="0"/>
              </a:spcAft>
              <a:buSzPts val="1800"/>
              <a:buChar char="●"/>
            </a:pPr>
            <a:r>
              <a:rPr lang="en"/>
              <a:t>District announced their plan to complete 1:1 rollout of Chromebooks in a 2.5 year period. </a:t>
            </a:r>
            <a:endParaRPr/>
          </a:p>
          <a:p>
            <a:pPr indent="-342900" lvl="0" marL="457200" rtl="0" algn="l">
              <a:spcBef>
                <a:spcPts val="0"/>
              </a:spcBef>
              <a:spcAft>
                <a:spcPts val="0"/>
              </a:spcAft>
              <a:buSzPts val="1800"/>
              <a:buChar char="●"/>
            </a:pPr>
            <a:r>
              <a:rPr lang="en"/>
              <a:t>District issued a RFI for new Asset Management system for technology and for textbooks. </a:t>
            </a:r>
            <a:endParaRPr/>
          </a:p>
          <a:p>
            <a:pPr indent="-342900" lvl="0" marL="457200" rtl="0" algn="l">
              <a:spcBef>
                <a:spcPts val="0"/>
              </a:spcBef>
              <a:spcAft>
                <a:spcPts val="0"/>
              </a:spcAft>
              <a:buSzPts val="1800"/>
              <a:buChar char="●"/>
            </a:pPr>
            <a:r>
              <a:rPr lang="en"/>
              <a:t>We selected TIPWeb-IT and TIPWeb-IM from Hayes Software</a:t>
            </a:r>
            <a:endParaRPr/>
          </a:p>
          <a:p>
            <a:pPr indent="-342900" lvl="0" marL="457200" rtl="0" algn="l">
              <a:spcBef>
                <a:spcPts val="0"/>
              </a:spcBef>
              <a:spcAft>
                <a:spcPts val="0"/>
              </a:spcAft>
              <a:buSzPts val="1800"/>
              <a:buChar char="●"/>
            </a:pPr>
            <a:r>
              <a:rPr lang="en"/>
              <a:t>We temporarily used library system (workflows) to issue Chromebooks to students until new system was rolled out which took about six months. </a:t>
            </a:r>
            <a:endParaRPr/>
          </a:p>
        </p:txBody>
      </p:sp>
      <p:pic>
        <p:nvPicPr>
          <p:cNvPr id="96" name="Google Shape;96;p18"/>
          <p:cNvPicPr preferRelativeResize="0"/>
          <p:nvPr/>
        </p:nvPicPr>
        <p:blipFill>
          <a:blip r:embed="rId3">
            <a:alphaModFix/>
          </a:blip>
          <a:stretch>
            <a:fillRect/>
          </a:stretch>
        </p:blipFill>
        <p:spPr>
          <a:xfrm>
            <a:off x="2824725" y="1185450"/>
            <a:ext cx="2885775" cy="852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Importing data into the new system</a:t>
            </a:r>
            <a:endParaRPr/>
          </a:p>
        </p:txBody>
      </p:sp>
      <p:sp>
        <p:nvSpPr>
          <p:cNvPr id="102" name="Google Shape;102;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Gather export files from all the sources</a:t>
            </a:r>
            <a:endParaRPr/>
          </a:p>
          <a:p>
            <a:pPr indent="-342900" lvl="0" marL="457200" rtl="0" algn="l">
              <a:lnSpc>
                <a:spcPct val="200000"/>
              </a:lnSpc>
              <a:spcBef>
                <a:spcPts val="0"/>
              </a:spcBef>
              <a:spcAft>
                <a:spcPts val="0"/>
              </a:spcAft>
              <a:buSzPts val="1800"/>
              <a:buChar char="●"/>
            </a:pPr>
            <a:r>
              <a:rPr lang="en"/>
              <a:t>Merge the 3 files together. </a:t>
            </a:r>
            <a:endParaRPr/>
          </a:p>
          <a:p>
            <a:pPr indent="-342900" lvl="0" marL="457200" rtl="0" algn="l">
              <a:lnSpc>
                <a:spcPct val="200000"/>
              </a:lnSpc>
              <a:spcBef>
                <a:spcPts val="0"/>
              </a:spcBef>
              <a:spcAft>
                <a:spcPts val="0"/>
              </a:spcAft>
              <a:buSzPts val="1800"/>
              <a:buChar char="●"/>
            </a:pPr>
            <a:r>
              <a:rPr lang="en"/>
              <a:t>Left us with a file with over 100000 devices. </a:t>
            </a:r>
            <a:endParaRPr/>
          </a:p>
          <a:p>
            <a:pPr indent="-342900" lvl="0" marL="457200" rtl="0" algn="l">
              <a:lnSpc>
                <a:spcPct val="200000"/>
              </a:lnSpc>
              <a:spcBef>
                <a:spcPts val="0"/>
              </a:spcBef>
              <a:spcAft>
                <a:spcPts val="0"/>
              </a:spcAft>
              <a:buSzPts val="1800"/>
              <a:buChar char="●"/>
            </a:pPr>
            <a:r>
              <a:rPr lang="en"/>
              <a:t>The most important suggestion from everyone we talked to was spend the time cleaning your import file before importing.</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Cleaning the import data.</a:t>
            </a:r>
            <a:endParaRPr/>
          </a:p>
        </p:txBody>
      </p:sp>
      <p:sp>
        <p:nvSpPr>
          <p:cNvPr id="108" name="Google Shape;108;p20"/>
          <p:cNvSpPr txBox="1"/>
          <p:nvPr>
            <p:ph idx="1" type="body"/>
          </p:nvPr>
        </p:nvSpPr>
        <p:spPr>
          <a:xfrm>
            <a:off x="387900" y="1323150"/>
            <a:ext cx="8368200" cy="35913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Took me a little over a week to do.</a:t>
            </a:r>
            <a:endParaRPr/>
          </a:p>
          <a:p>
            <a:pPr indent="-342900" lvl="0" marL="457200" rtl="0" algn="l">
              <a:lnSpc>
                <a:spcPct val="200000"/>
              </a:lnSpc>
              <a:spcBef>
                <a:spcPts val="0"/>
              </a:spcBef>
              <a:spcAft>
                <a:spcPts val="0"/>
              </a:spcAft>
              <a:buSzPts val="1800"/>
              <a:buChar char="●"/>
            </a:pPr>
            <a:r>
              <a:rPr lang="en"/>
              <a:t>Clean up duplicate serial numbers.  </a:t>
            </a:r>
            <a:endParaRPr/>
          </a:p>
          <a:p>
            <a:pPr indent="-342900" lvl="0" marL="457200" rtl="0" algn="l">
              <a:lnSpc>
                <a:spcPct val="200000"/>
              </a:lnSpc>
              <a:spcBef>
                <a:spcPts val="0"/>
              </a:spcBef>
              <a:spcAft>
                <a:spcPts val="0"/>
              </a:spcAft>
              <a:buSzPts val="1800"/>
              <a:buChar char="●"/>
            </a:pPr>
            <a:r>
              <a:rPr lang="en"/>
              <a:t>Remove the items we did not want to track with the new system </a:t>
            </a:r>
            <a:endParaRPr/>
          </a:p>
          <a:p>
            <a:pPr indent="-342900" lvl="0" marL="457200" rtl="0" algn="l">
              <a:lnSpc>
                <a:spcPct val="200000"/>
              </a:lnSpc>
              <a:spcBef>
                <a:spcPts val="0"/>
              </a:spcBef>
              <a:spcAft>
                <a:spcPts val="0"/>
              </a:spcAft>
              <a:buSzPts val="1800"/>
              <a:buChar char="●"/>
            </a:pPr>
            <a:r>
              <a:rPr lang="en"/>
              <a:t>Expanded product types.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Cleanup continues…..</a:t>
            </a:r>
            <a:endParaRPr/>
          </a:p>
        </p:txBody>
      </p:sp>
      <p:sp>
        <p:nvSpPr>
          <p:cNvPr id="114" name="Google Shape;114;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SzPts val="1800"/>
              <a:buChar char="●"/>
            </a:pPr>
            <a:r>
              <a:rPr lang="en"/>
              <a:t>Cleaned up manufacturers. </a:t>
            </a:r>
            <a:endParaRPr/>
          </a:p>
          <a:p>
            <a:pPr indent="-342900" lvl="0" marL="457200" rtl="0" algn="l">
              <a:lnSpc>
                <a:spcPct val="200000"/>
              </a:lnSpc>
              <a:spcBef>
                <a:spcPts val="0"/>
              </a:spcBef>
              <a:spcAft>
                <a:spcPts val="0"/>
              </a:spcAft>
              <a:buSzPts val="1800"/>
              <a:buChar char="●"/>
            </a:pPr>
            <a:r>
              <a:rPr lang="en"/>
              <a:t>Product names</a:t>
            </a:r>
            <a:endParaRPr/>
          </a:p>
          <a:p>
            <a:pPr indent="-342900" lvl="0" marL="457200" rtl="0" algn="l">
              <a:lnSpc>
                <a:spcPct val="200000"/>
              </a:lnSpc>
              <a:spcBef>
                <a:spcPts val="0"/>
              </a:spcBef>
              <a:spcAft>
                <a:spcPts val="0"/>
              </a:spcAft>
              <a:buSzPts val="1800"/>
              <a:buChar char="●"/>
            </a:pPr>
            <a:r>
              <a:rPr lang="en"/>
              <a:t>Model numbers</a:t>
            </a:r>
            <a:endParaRPr/>
          </a:p>
          <a:p>
            <a:pPr indent="-342900" lvl="0" marL="457200" rtl="0" algn="l">
              <a:lnSpc>
                <a:spcPct val="200000"/>
              </a:lnSpc>
              <a:spcBef>
                <a:spcPts val="0"/>
              </a:spcBef>
              <a:spcAft>
                <a:spcPts val="0"/>
              </a:spcAft>
              <a:buSzPts val="1800"/>
              <a:buChar char="●"/>
            </a:pPr>
            <a:r>
              <a:rPr lang="en"/>
              <a:t>Site information </a:t>
            </a:r>
            <a:endParaRPr/>
          </a:p>
          <a:p>
            <a:pPr indent="-342900" lvl="0" marL="457200" rtl="0" algn="l">
              <a:lnSpc>
                <a:spcPct val="200000"/>
              </a:lnSpc>
              <a:spcBef>
                <a:spcPts val="0"/>
              </a:spcBef>
              <a:spcAft>
                <a:spcPts val="0"/>
              </a:spcAft>
              <a:buSzPts val="1800"/>
              <a:buChar char="●"/>
            </a:pPr>
            <a:r>
              <a:rPr lang="en"/>
              <a:t>Once completed we were down from over 100000 to 45,388 items to import.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